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Quattrocento Sans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jwEIRimQ8Vt5UUsXU0fzWs+ECi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635E77-3E91-42DC-B321-2AFCE1D3BA9A}">
  <a:tblStyle styleId="{1D635E77-3E91-42DC-B321-2AFCE1D3BA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5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4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182" name="Google Shape;1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75820a19a_0_1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262" name="Google Shape;262;g1875820a19a_0_1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8ba566f54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268" name="Google Shape;268;g18ba566f54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875820a19a_0_1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274" name="Google Shape;274;g1875820a19a_0_1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8ba566f54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280" name="Google Shape;280;g18ba566f54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875820a19a_0_1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286" name="Google Shape;286;g1875820a19a_0_1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bc92b0ef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294" name="Google Shape;294;g16bc92b0ef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6bc92b0ef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300" name="Google Shape;300;g16bc92b0ef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ba566f54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306" name="Google Shape;306;g18ba566f54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ba566f54f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312" name="Google Shape;312;g18ba566f54f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ba566f54f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319" name="Google Shape;319;g18ba566f54f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194" name="Google Shape;1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8ba566f54f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8ba566f54f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326" name="Google Shape;326;g18ba566f54f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875820a19a_0_1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875820a19a_0_1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75820a19a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75820a19a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75820a19a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75820a19a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75820a19a_0_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221" name="Google Shape;221;g1875820a19a_0_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fdc28627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238" name="Google Shape;238;g18fdc28627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bc92b0ef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244" name="Google Shape;244;g16bc92b0ef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fdc28627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250" name="Google Shape;250;g18fdc28627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6bc92b0ef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Jorge</a:t>
            </a:r>
            <a:endParaRPr/>
          </a:p>
        </p:txBody>
      </p:sp>
      <p:sp>
        <p:nvSpPr>
          <p:cNvPr id="256" name="Google Shape;256;g16bc92b0ef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5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11" Type="http://schemas.openxmlformats.org/officeDocument/2006/relationships/image" Target="../media/image3.png"/><Relationship Id="rId10" Type="http://schemas.openxmlformats.org/officeDocument/2006/relationships/image" Target="../media/image50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5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11" Type="http://schemas.openxmlformats.org/officeDocument/2006/relationships/image" Target="../media/image3.png"/><Relationship Id="rId10" Type="http://schemas.openxmlformats.org/officeDocument/2006/relationships/image" Target="../media/image50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1" Type="http://schemas.openxmlformats.org/officeDocument/2006/relationships/image" Target="../media/image50.png"/><Relationship Id="rId10" Type="http://schemas.openxmlformats.org/officeDocument/2006/relationships/image" Target="../media/image19.png"/><Relationship Id="rId12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26.png"/><Relationship Id="rId8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875820a19a_0_1143"/>
          <p:cNvSpPr txBox="1"/>
          <p:nvPr/>
        </p:nvSpPr>
        <p:spPr>
          <a:xfrm>
            <a:off x="553507" y="178731"/>
            <a:ext cx="1730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500"/>
          </a:p>
        </p:txBody>
      </p:sp>
      <p:sp>
        <p:nvSpPr>
          <p:cNvPr id="117" name="Google Shape;117;g1875820a19a_0_1143"/>
          <p:cNvSpPr/>
          <p:nvPr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 cap="flat" cmpd="sng" w="12700">
            <a:solidFill>
              <a:srgbClr val="6820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mesh net in pink and purple hue forming a 3D outline" id="118" name="Google Shape;118;g1875820a19a_0_1143"/>
          <p:cNvPicPr preferRelativeResize="0"/>
          <p:nvPr/>
        </p:nvPicPr>
        <p:blipFill rotWithShape="1">
          <a:blip r:embed="rId2">
            <a:alphaModFix/>
          </a:blip>
          <a:srcRect b="0" l="9773" r="45230" t="0"/>
          <a:stretch/>
        </p:blipFill>
        <p:spPr>
          <a:xfrm>
            <a:off x="6229215" y="10"/>
            <a:ext cx="5962785" cy="685800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9" name="Google Shape;119;g1875820a19a_0_1143"/>
          <p:cNvSpPr txBox="1"/>
          <p:nvPr/>
        </p:nvSpPr>
        <p:spPr>
          <a:xfrm>
            <a:off x="10240170" y="115981"/>
            <a:ext cx="18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#netcoreconf</a:t>
            </a:r>
            <a:endParaRPr sz="1500"/>
          </a:p>
        </p:txBody>
      </p:sp>
      <p:pic>
        <p:nvPicPr>
          <p:cNvPr id="120" name="Google Shape;120;g1875820a19a_0_1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3614" y="5693557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875820a19a_0_1143"/>
          <p:cNvSpPr txBox="1"/>
          <p:nvPr/>
        </p:nvSpPr>
        <p:spPr>
          <a:xfrm rot="-534086">
            <a:off x="11255327" y="6321448"/>
            <a:ext cx="715416" cy="2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2022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g1875820a19a_0_11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75820a19a_0_1150"/>
          <p:cNvSpPr txBox="1"/>
          <p:nvPr>
            <p:ph type="title"/>
          </p:nvPr>
        </p:nvSpPr>
        <p:spPr>
          <a:xfrm>
            <a:off x="4185789" y="732385"/>
            <a:ext cx="705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5" name="Google Shape;125;g1875820a19a_0_11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6" name="Google Shape;126;g1875820a19a_0_11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7" name="Google Shape;127;g1875820a19a_0_11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8" name="Google Shape;128;g1875820a19a_0_1150"/>
          <p:cNvSpPr/>
          <p:nvPr/>
        </p:nvSpPr>
        <p:spPr>
          <a:xfrm rot="10800000">
            <a:off x="11368500" y="210945"/>
            <a:ext cx="823500" cy="650700"/>
          </a:xfrm>
          <a:prstGeom prst="snip1Rect">
            <a:avLst>
              <a:gd fmla="val 16667" name="adj"/>
            </a:avLst>
          </a:prstGeom>
          <a:solidFill>
            <a:srgbClr val="68207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875820a19a_0_1150"/>
          <p:cNvSpPr txBox="1"/>
          <p:nvPr>
            <p:ph idx="1" type="body"/>
          </p:nvPr>
        </p:nvSpPr>
        <p:spPr>
          <a:xfrm>
            <a:off x="11497176" y="340272"/>
            <a:ext cx="566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875820a19a_0_1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198" y="5361084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875820a19a_0_1157"/>
          <p:cNvSpPr/>
          <p:nvPr/>
        </p:nvSpPr>
        <p:spPr>
          <a:xfrm>
            <a:off x="0" y="6413721"/>
            <a:ext cx="12192000" cy="444300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875820a19a_0_1157"/>
          <p:cNvSpPr/>
          <p:nvPr/>
        </p:nvSpPr>
        <p:spPr>
          <a:xfrm>
            <a:off x="0" y="1027906"/>
            <a:ext cx="12192000" cy="45600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1875820a19a_0_1157"/>
          <p:cNvSpPr txBox="1"/>
          <p:nvPr>
            <p:ph idx="10" type="dt"/>
          </p:nvPr>
        </p:nvSpPr>
        <p:spPr>
          <a:xfrm>
            <a:off x="305938" y="645176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5" name="Google Shape;135;g1875820a19a_0_1157"/>
          <p:cNvSpPr txBox="1"/>
          <p:nvPr>
            <p:ph idx="11" type="ftr"/>
          </p:nvPr>
        </p:nvSpPr>
        <p:spPr>
          <a:xfrm>
            <a:off x="3465394" y="645176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6" name="Google Shape;136;g1875820a19a_0_1157"/>
          <p:cNvSpPr txBox="1"/>
          <p:nvPr>
            <p:ph idx="12" type="sldNum"/>
          </p:nvPr>
        </p:nvSpPr>
        <p:spPr>
          <a:xfrm>
            <a:off x="7771266" y="6434500"/>
            <a:ext cx="245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875820a19a_0_1157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  <a:defRPr sz="3600">
                <a:solidFill>
                  <a:srgbClr val="561B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8" name="Google Shape;138;g1875820a19a_0_1157"/>
          <p:cNvSpPr txBox="1"/>
          <p:nvPr/>
        </p:nvSpPr>
        <p:spPr>
          <a:xfrm>
            <a:off x="10505099" y="6447567"/>
            <a:ext cx="160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</a:pPr>
            <a:r>
              <a:rPr b="0" lang="es-ES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#netcoreconf</a:t>
            </a:r>
            <a:endParaRPr b="0"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g1875820a19a_0_1157"/>
          <p:cNvSpPr txBox="1"/>
          <p:nvPr>
            <p:ph idx="1" type="body"/>
          </p:nvPr>
        </p:nvSpPr>
        <p:spPr>
          <a:xfrm>
            <a:off x="838200" y="147875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40" name="Google Shape;140;g1875820a19a_0_1157"/>
          <p:cNvSpPr txBox="1"/>
          <p:nvPr/>
        </p:nvSpPr>
        <p:spPr>
          <a:xfrm rot="-534086">
            <a:off x="11316911" y="5988975"/>
            <a:ext cx="715416" cy="2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2022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75820a19a_0_1168"/>
          <p:cNvSpPr/>
          <p:nvPr/>
        </p:nvSpPr>
        <p:spPr>
          <a:xfrm>
            <a:off x="0" y="6413721"/>
            <a:ext cx="12192000" cy="444300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875820a19a_0_1168"/>
          <p:cNvSpPr/>
          <p:nvPr/>
        </p:nvSpPr>
        <p:spPr>
          <a:xfrm>
            <a:off x="0" y="1027906"/>
            <a:ext cx="12192000" cy="45600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875820a19a_0_1168"/>
          <p:cNvSpPr txBox="1"/>
          <p:nvPr>
            <p:ph idx="10" type="dt"/>
          </p:nvPr>
        </p:nvSpPr>
        <p:spPr>
          <a:xfrm>
            <a:off x="305938" y="645176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5" name="Google Shape;145;g1875820a19a_0_1168"/>
          <p:cNvSpPr txBox="1"/>
          <p:nvPr>
            <p:ph idx="11" type="ftr"/>
          </p:nvPr>
        </p:nvSpPr>
        <p:spPr>
          <a:xfrm>
            <a:off x="3465394" y="645176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6" name="Google Shape;146;g1875820a19a_0_1168"/>
          <p:cNvSpPr txBox="1"/>
          <p:nvPr>
            <p:ph idx="12" type="sldNum"/>
          </p:nvPr>
        </p:nvSpPr>
        <p:spPr>
          <a:xfrm>
            <a:off x="7771264" y="643448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875820a19a_0_1168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  <a:defRPr sz="3600">
                <a:solidFill>
                  <a:srgbClr val="561B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8" name="Google Shape;148;g1875820a19a_0_1168"/>
          <p:cNvSpPr txBox="1"/>
          <p:nvPr/>
        </p:nvSpPr>
        <p:spPr>
          <a:xfrm>
            <a:off x="10594618" y="6447555"/>
            <a:ext cx="151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</a:pPr>
            <a:r>
              <a:rPr b="0" lang="es-ES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#netcoreconf</a:t>
            </a:r>
            <a:endParaRPr b="0"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g1875820a19a_0_1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198" y="5361084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875820a19a_0_1168"/>
          <p:cNvSpPr txBox="1"/>
          <p:nvPr/>
        </p:nvSpPr>
        <p:spPr>
          <a:xfrm rot="-534086">
            <a:off x="11316911" y="5988975"/>
            <a:ext cx="715416" cy="2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2021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nsors">
  <p:cSld name="Sponsor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75820a19a_0_1178"/>
          <p:cNvSpPr/>
          <p:nvPr/>
        </p:nvSpPr>
        <p:spPr>
          <a:xfrm>
            <a:off x="0" y="6425588"/>
            <a:ext cx="12192000" cy="444300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875820a19a_0_1178"/>
          <p:cNvSpPr/>
          <p:nvPr/>
        </p:nvSpPr>
        <p:spPr>
          <a:xfrm>
            <a:off x="0" y="1027906"/>
            <a:ext cx="12192000" cy="45600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875820a19a_0_1178"/>
          <p:cNvSpPr txBox="1"/>
          <p:nvPr>
            <p:ph idx="10" type="dt"/>
          </p:nvPr>
        </p:nvSpPr>
        <p:spPr>
          <a:xfrm>
            <a:off x="838200" y="645176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5" name="Google Shape;155;g1875820a19a_0_1178"/>
          <p:cNvSpPr txBox="1"/>
          <p:nvPr>
            <p:ph idx="11" type="ftr"/>
          </p:nvPr>
        </p:nvSpPr>
        <p:spPr>
          <a:xfrm>
            <a:off x="4038600" y="645176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6" name="Google Shape;156;g1875820a19a_0_1178"/>
          <p:cNvSpPr txBox="1"/>
          <p:nvPr>
            <p:ph idx="12" type="sldNum"/>
          </p:nvPr>
        </p:nvSpPr>
        <p:spPr>
          <a:xfrm>
            <a:off x="8610600" y="645176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7" name="Google Shape;157;g1875820a19a_0_1178"/>
          <p:cNvSpPr txBox="1"/>
          <p:nvPr/>
        </p:nvSpPr>
        <p:spPr>
          <a:xfrm>
            <a:off x="10594618" y="6447555"/>
            <a:ext cx="151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</a:pPr>
            <a:r>
              <a:rPr b="0" lang="es-ES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#netcoreconf</a:t>
            </a:r>
            <a:endParaRPr b="0"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tipo&#10;&#10;Descripción generada automáticamente" id="158" name="Google Shape;158;g1875820a19a_0_1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9018" y="1767108"/>
            <a:ext cx="2435358" cy="1219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59" name="Google Shape;159;g1875820a19a_0_1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7758" y="1767107"/>
            <a:ext cx="2435358" cy="121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875820a19a_0_1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5666" y="3104348"/>
            <a:ext cx="2012641" cy="100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875820a19a_0_1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9191" y="3131035"/>
            <a:ext cx="1906028" cy="95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875820a19a_0_1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2711" y="2986310"/>
            <a:ext cx="2336709" cy="116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875820a19a_0_1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49354" y="4581948"/>
            <a:ext cx="2685818" cy="52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875820a19a_0_11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84870" y="2257676"/>
            <a:ext cx="2112391" cy="31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875820a19a_0_11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9349" y="4418313"/>
            <a:ext cx="2345938" cy="855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875820a19a_0_1178"/>
          <p:cNvSpPr txBox="1"/>
          <p:nvPr/>
        </p:nvSpPr>
        <p:spPr>
          <a:xfrm>
            <a:off x="838200" y="368488"/>
            <a:ext cx="1051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61B64"/>
                </a:solidFill>
                <a:latin typeface="Calibri"/>
                <a:ea typeface="Calibri"/>
                <a:cs typeface="Calibri"/>
                <a:sym typeface="Calibri"/>
              </a:rPr>
              <a:t>SPONSORS</a:t>
            </a:r>
            <a:endParaRPr sz="1500"/>
          </a:p>
        </p:txBody>
      </p:sp>
      <p:pic>
        <p:nvPicPr>
          <p:cNvPr id="167" name="Google Shape;167;g1875820a19a_0_11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5198" y="5361084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875820a19a_0_1178"/>
          <p:cNvSpPr txBox="1"/>
          <p:nvPr/>
        </p:nvSpPr>
        <p:spPr>
          <a:xfrm rot="-534086">
            <a:off x="11316911" y="5988975"/>
            <a:ext cx="715416" cy="2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2021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Logo&#10;&#10;Description automatically generated" id="169" name="Google Shape;169;g1875820a19a_0_11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78321" y="4232540"/>
            <a:ext cx="2435358" cy="121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ltraviolet stage with vertical lines" id="171" name="Google Shape;171;g1875820a19a_0_1197"/>
          <p:cNvPicPr preferRelativeResize="0"/>
          <p:nvPr/>
        </p:nvPicPr>
        <p:blipFill rotWithShape="1">
          <a:blip r:embed="rId2">
            <a:alphaModFix/>
          </a:blip>
          <a:srcRect b="0" l="0" r="0" t="17300"/>
          <a:stretch/>
        </p:blipFill>
        <p:spPr>
          <a:xfrm>
            <a:off x="196850" y="173518"/>
            <a:ext cx="11798305" cy="651277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875820a19a_0_1197"/>
          <p:cNvSpPr txBox="1"/>
          <p:nvPr/>
        </p:nvSpPr>
        <p:spPr>
          <a:xfrm>
            <a:off x="4844248" y="370812"/>
            <a:ext cx="25035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b="1" i="0" lang="es-ES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Sponsors</a:t>
            </a:r>
            <a:endParaRPr sz="1500"/>
          </a:p>
        </p:txBody>
      </p:sp>
      <p:pic>
        <p:nvPicPr>
          <p:cNvPr id="173" name="Google Shape;173;g1875820a19a_0_1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3917" y="5498248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875820a19a_0_1197"/>
          <p:cNvSpPr txBox="1"/>
          <p:nvPr/>
        </p:nvSpPr>
        <p:spPr>
          <a:xfrm rot="-534086">
            <a:off x="11015630" y="6126139"/>
            <a:ext cx="715416" cy="2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2022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g1875820a19a_0_1197"/>
          <p:cNvSpPr txBox="1"/>
          <p:nvPr/>
        </p:nvSpPr>
        <p:spPr>
          <a:xfrm>
            <a:off x="314935" y="6161295"/>
            <a:ext cx="185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#netcoreconf</a:t>
            </a:r>
            <a:endParaRPr sz="1500"/>
          </a:p>
        </p:txBody>
      </p:sp>
      <p:grpSp>
        <p:nvGrpSpPr>
          <p:cNvPr id="176" name="Google Shape;176;g1875820a19a_0_1197"/>
          <p:cNvGrpSpPr/>
          <p:nvPr/>
        </p:nvGrpSpPr>
        <p:grpSpPr>
          <a:xfrm>
            <a:off x="2252690" y="1025156"/>
            <a:ext cx="6716491" cy="4391033"/>
            <a:chOff x="2313709" y="822644"/>
            <a:chExt cx="7503621" cy="5031549"/>
          </a:xfrm>
        </p:grpSpPr>
        <p:pic>
          <p:nvPicPr>
            <p:cNvPr descr="Text&#10;&#10;Description automatically generated" id="177" name="Google Shape;177;g1875820a19a_0_11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81705" y="1654732"/>
              <a:ext cx="6935625" cy="4199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178" name="Google Shape;178;g1875820a19a_0_11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709" y="822644"/>
              <a:ext cx="4727003" cy="21186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g1875820a19a_0_119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ltraviolet stage with vertical lines" id="22" name="Google Shape;22;p10"/>
          <p:cNvPicPr preferRelativeResize="0"/>
          <p:nvPr/>
        </p:nvPicPr>
        <p:blipFill rotWithShape="1">
          <a:blip r:embed="rId2">
            <a:alphaModFix/>
          </a:blip>
          <a:srcRect b="1" l="0" r="1" t="1730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0"/>
          <p:cNvSpPr txBox="1"/>
          <p:nvPr/>
        </p:nvSpPr>
        <p:spPr>
          <a:xfrm>
            <a:off x="4844248" y="370812"/>
            <a:ext cx="2503503" cy="6543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b="1" i="0" lang="es-ES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Sponsors</a:t>
            </a:r>
            <a:endParaRPr/>
          </a:p>
        </p:txBody>
      </p:sp>
      <p:pic>
        <p:nvPicPr>
          <p:cNvPr id="24" name="Google Shape;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3917" y="5498248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 txBox="1"/>
          <p:nvPr/>
        </p:nvSpPr>
        <p:spPr>
          <a:xfrm rot="-534926">
            <a:off x="11015630" y="6126046"/>
            <a:ext cx="7154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2022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Google Shape;26;p10"/>
          <p:cNvSpPr txBox="1"/>
          <p:nvPr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#netcoreconf</a:t>
            </a:r>
            <a:endParaRPr/>
          </a:p>
        </p:txBody>
      </p:sp>
      <p:grpSp>
        <p:nvGrpSpPr>
          <p:cNvPr id="27" name="Google Shape;27;p10"/>
          <p:cNvGrpSpPr/>
          <p:nvPr/>
        </p:nvGrpSpPr>
        <p:grpSpPr>
          <a:xfrm>
            <a:off x="2252749" y="1025176"/>
            <a:ext cx="6716684" cy="4391153"/>
            <a:chOff x="2313709" y="822644"/>
            <a:chExt cx="7503622" cy="5031549"/>
          </a:xfrm>
        </p:grpSpPr>
        <p:pic>
          <p:nvPicPr>
            <p:cNvPr descr="Text&#10;&#10;Description automatically generated" id="28" name="Google Shape;28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81705" y="1654732"/>
              <a:ext cx="6935626" cy="4199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29" name="Google Shape;29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3709" y="822644"/>
              <a:ext cx="4727001" cy="2118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Logo, icon&#10;&#10;Description automatically generated" id="30" name="Google Shape;3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3405" y="4538580"/>
            <a:ext cx="1943999" cy="131796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eño personalizado">
  <p:cSld name="1_Diseño personalizad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/>
        </p:nvSpPr>
        <p:spPr>
          <a:xfrm>
            <a:off x="553507" y="178731"/>
            <a:ext cx="1730542" cy="6182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34" name="Google Shape;34;p11"/>
          <p:cNvSpPr/>
          <p:nvPr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 cap="flat" cmpd="sng" w="12700">
            <a:solidFill>
              <a:srgbClr val="6820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mesh net in pink and purple hue forming a 3D outline" id="35" name="Google Shape;35;p11"/>
          <p:cNvPicPr preferRelativeResize="0"/>
          <p:nvPr/>
        </p:nvPicPr>
        <p:blipFill rotWithShape="1">
          <a:blip r:embed="rId2">
            <a:alphaModFix/>
          </a:blip>
          <a:srcRect b="-1" l="9771" r="45232" t="0"/>
          <a:stretch/>
        </p:blipFill>
        <p:spPr>
          <a:xfrm>
            <a:off x="6229215" y="10"/>
            <a:ext cx="5962785" cy="685799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" name="Google Shape;36;p11"/>
          <p:cNvSpPr txBox="1"/>
          <p:nvPr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#netcoreconf</a:t>
            </a:r>
            <a:endParaRPr/>
          </a:p>
        </p:txBody>
      </p:sp>
      <p:pic>
        <p:nvPicPr>
          <p:cNvPr id="37" name="Google Shape;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3614" y="5693557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1"/>
          <p:cNvSpPr txBox="1"/>
          <p:nvPr/>
        </p:nvSpPr>
        <p:spPr>
          <a:xfrm rot="-534926">
            <a:off x="11255327" y="6321355"/>
            <a:ext cx="7154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2022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4185789" y="732385"/>
            <a:ext cx="70539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 rot="10800000">
            <a:off x="11368454" y="211013"/>
            <a:ext cx="823546" cy="650632"/>
          </a:xfrm>
          <a:prstGeom prst="snip1Rect">
            <a:avLst>
              <a:gd fmla="val 16667" name="adj"/>
            </a:avLst>
          </a:prstGeom>
          <a:solidFill>
            <a:srgbClr val="68207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11497176" y="340272"/>
            <a:ext cx="566102" cy="39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198" y="5361084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/>
          <p:nvPr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3"/>
          <p:cNvSpPr/>
          <p:nvPr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305938" y="645176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465394" y="64517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771264" y="643448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838200" y="126587"/>
            <a:ext cx="10515600" cy="1171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  <a:defRPr sz="3600">
                <a:solidFill>
                  <a:srgbClr val="561B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rPr b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#netcoreconf</a:t>
            </a:r>
            <a:endParaRPr b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/>
        </p:nvSpPr>
        <p:spPr>
          <a:xfrm rot="-534926">
            <a:off x="11316911" y="5988882"/>
            <a:ext cx="7154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2022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305938" y="645176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465394" y="64517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7771264" y="643448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38200" y="126587"/>
            <a:ext cx="10515600" cy="1171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  <a:defRPr sz="3600">
                <a:solidFill>
                  <a:srgbClr val="561B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rPr b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#netcoreconf</a:t>
            </a:r>
            <a:endParaRPr b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25198" y="5361084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 rot="-534926">
            <a:off x="11316911" y="5988882"/>
            <a:ext cx="7154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2021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nsors">
  <p:cSld name="Sponsor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45176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4517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45176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rPr b="0" lang="es-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#netcoreconf</a:t>
            </a:r>
            <a:endParaRPr b="0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ogotipo&#10;&#10;Descripción generada automáticamente" id="75" name="Google Shape;7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69018" y="1767108"/>
            <a:ext cx="2435357" cy="1219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7758" y="1767107"/>
            <a:ext cx="2435357" cy="121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5666" y="3104348"/>
            <a:ext cx="2012640" cy="100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9191" y="3131035"/>
            <a:ext cx="1906027" cy="954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2711" y="2986310"/>
            <a:ext cx="2336711" cy="116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49354" y="4581948"/>
            <a:ext cx="2685815" cy="52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84870" y="2257676"/>
            <a:ext cx="2112391" cy="31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9349" y="4418313"/>
            <a:ext cx="2345936" cy="85548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561B64"/>
                </a:solidFill>
                <a:latin typeface="Calibri"/>
                <a:ea typeface="Calibri"/>
                <a:cs typeface="Calibri"/>
                <a:sym typeface="Calibri"/>
              </a:rPr>
              <a:t>SPONSORS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5198" y="5361084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 rot="-534926">
            <a:off x="11316911" y="5988882"/>
            <a:ext cx="7154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2021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Logo&#10;&#10;Description automatically generated" id="86" name="Google Shape;8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78321" y="4232540"/>
            <a:ext cx="2435357" cy="121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75820a19a_0_112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5" name="Google Shape;95;g1875820a19a_0_112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g1875820a19a_0_11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7" name="Google Shape;97;g1875820a19a_0_11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8" name="Google Shape;98;g1875820a19a_0_11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ltraviolet stage with vertical lines" id="100" name="Google Shape;100;g1875820a19a_0_1128"/>
          <p:cNvPicPr preferRelativeResize="0"/>
          <p:nvPr/>
        </p:nvPicPr>
        <p:blipFill rotWithShape="1">
          <a:blip r:embed="rId2">
            <a:alphaModFix/>
          </a:blip>
          <a:srcRect b="0" l="0" r="0" t="17300"/>
          <a:stretch/>
        </p:blipFill>
        <p:spPr>
          <a:xfrm>
            <a:off x="196850" y="173518"/>
            <a:ext cx="11798305" cy="651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875820a19a_0_1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099" y="1928793"/>
            <a:ext cx="2756151" cy="101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875820a19a_0_1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7756" y="1861961"/>
            <a:ext cx="2805173" cy="102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875820a19a_0_1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9018" y="3142297"/>
            <a:ext cx="2336712" cy="101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875820a19a_0_1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7896" y="3117631"/>
            <a:ext cx="1504889" cy="102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875820a19a_0_1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52780" y="4672360"/>
            <a:ext cx="2685818" cy="52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875820a19a_0_11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84870" y="2258596"/>
            <a:ext cx="2112392" cy="31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875820a19a_0_11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82943" y="4408554"/>
            <a:ext cx="2343234" cy="85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875820a19a_0_11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29183" y="3015764"/>
            <a:ext cx="2423763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875820a19a_0_1128"/>
          <p:cNvSpPr txBox="1"/>
          <p:nvPr/>
        </p:nvSpPr>
        <p:spPr>
          <a:xfrm>
            <a:off x="4844248" y="370812"/>
            <a:ext cx="25035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</a:pPr>
            <a:r>
              <a:rPr b="1" i="0" lang="es-ES" sz="4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Sponsors</a:t>
            </a:r>
            <a:endParaRPr sz="1500"/>
          </a:p>
        </p:txBody>
      </p:sp>
      <p:pic>
        <p:nvPicPr>
          <p:cNvPr id="110" name="Google Shape;110;g1875820a19a_0_11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823917" y="5498248"/>
            <a:ext cx="924339" cy="104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875820a19a_0_1128"/>
          <p:cNvSpPr txBox="1"/>
          <p:nvPr/>
        </p:nvSpPr>
        <p:spPr>
          <a:xfrm rot="-534086">
            <a:off x="11015630" y="6126139"/>
            <a:ext cx="715416" cy="276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2022</a:t>
            </a:r>
            <a:endParaRPr b="1" sz="2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g1875820a19a_0_1128"/>
          <p:cNvSpPr txBox="1"/>
          <p:nvPr/>
        </p:nvSpPr>
        <p:spPr>
          <a:xfrm>
            <a:off x="314935" y="6161295"/>
            <a:ext cx="18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#netcoreconf</a:t>
            </a:r>
            <a:endParaRPr sz="1500"/>
          </a:p>
        </p:txBody>
      </p:sp>
      <p:pic>
        <p:nvPicPr>
          <p:cNvPr descr="Logo&#10;&#10;Description automatically generated" id="113" name="Google Shape;113;g1875820a19a_0_11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78321" y="4232540"/>
            <a:ext cx="2435358" cy="1219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875820a19a_0_11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75820a19a_0_11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89" name="Google Shape;89;g1875820a19a_0_11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g1875820a19a_0_11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g1875820a19a_0_11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1875820a19a_0_11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Relationship Id="rId4" Type="http://schemas.openxmlformats.org/officeDocument/2006/relationships/image" Target="../media/image5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hyperlink" Target="mailto:info@netcoreconf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"/>
          <p:cNvSpPr txBox="1"/>
          <p:nvPr>
            <p:ph type="ctrTitle"/>
          </p:nvPr>
        </p:nvSpPr>
        <p:spPr>
          <a:xfrm>
            <a:off x="7173553" y="3550473"/>
            <a:ext cx="45150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 sz="4400"/>
              <a:t>Escribiendo código de alto rendimiento en .NET</a:t>
            </a:r>
            <a:endParaRPr sz="4400"/>
          </a:p>
        </p:txBody>
      </p:sp>
      <p:pic>
        <p:nvPicPr>
          <p:cNvPr descr="A picture containing outdoor, city, several, crowd&#10;&#10;Description automatically generated" id="186" name="Google Shape;186;p1"/>
          <p:cNvPicPr preferRelativeResize="0"/>
          <p:nvPr/>
        </p:nvPicPr>
        <p:blipFill rotWithShape="1">
          <a:blip r:embed="rId3">
            <a:alphaModFix/>
          </a:blip>
          <a:srcRect b="-1" l="16933" r="954" t="0"/>
          <a:stretch/>
        </p:blipFill>
        <p:spPr>
          <a:xfrm>
            <a:off x="-2192" y="10"/>
            <a:ext cx="8436340" cy="6857990"/>
          </a:xfrm>
          <a:custGeom>
            <a:rect b="b" l="l" r="r" t="t"/>
            <a:pathLst>
              <a:path extrusionOk="0" h="6858000" w="843634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7" name="Google Shape;187;p1"/>
          <p:cNvSpPr/>
          <p:nvPr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 cap="flat" cmpd="sng" w="12700">
            <a:solidFill>
              <a:srgbClr val="6820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9399639" y="344129"/>
            <a:ext cx="2792360" cy="6623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s-E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/>
          </a:p>
        </p:txBody>
      </p:sp>
      <p:grpSp>
        <p:nvGrpSpPr>
          <p:cNvPr id="189" name="Google Shape;189;p1"/>
          <p:cNvGrpSpPr/>
          <p:nvPr/>
        </p:nvGrpSpPr>
        <p:grpSpPr>
          <a:xfrm>
            <a:off x="11050257" y="5673916"/>
            <a:ext cx="994777" cy="1090362"/>
            <a:chOff x="11050257" y="5673916"/>
            <a:chExt cx="994777" cy="1090362"/>
          </a:xfrm>
        </p:grpSpPr>
        <p:pic>
          <p:nvPicPr>
            <p:cNvPr id="190" name="Google Shape;190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83756" y="5673916"/>
              <a:ext cx="961278" cy="1090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"/>
            <p:cNvSpPr txBox="1"/>
            <p:nvPr/>
          </p:nvSpPr>
          <p:spPr>
            <a:xfrm rot="-412879">
              <a:off x="11062470" y="6364026"/>
              <a:ext cx="960519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Trebuchet MS"/>
                <a:buNone/>
              </a:pPr>
              <a:r>
                <a:rPr b="1" i="0" lang="es-ES" sz="11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17/09/2022</a:t>
              </a:r>
              <a:endParaRPr b="1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75820a19a_0_1213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/>
              <a:t>Generations</a:t>
            </a:r>
            <a:endParaRPr/>
          </a:p>
        </p:txBody>
      </p:sp>
      <p:sp>
        <p:nvSpPr>
          <p:cNvPr id="265" name="Google Shape;265;g1875820a19a_0_1213"/>
          <p:cNvSpPr txBox="1"/>
          <p:nvPr/>
        </p:nvSpPr>
        <p:spPr>
          <a:xfrm>
            <a:off x="838200" y="1950175"/>
            <a:ext cx="8861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Generation 0: short-lived objects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Generation 1: short-lived objects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Generation 2: long-lived objects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Generation 3: Large Object Heap (LOH)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s-ES" sz="2000">
                <a:solidFill>
                  <a:schemeClr val="dk1"/>
                </a:solidFill>
              </a:rPr>
              <a:t>Objects &gt;= 85,000 bytes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s-ES" sz="2000">
                <a:solidFill>
                  <a:schemeClr val="dk1"/>
                </a:solidFill>
              </a:rPr>
              <a:t>Logically collected as part of generation 2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8ba566f54f_0_17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/>
              <a:t>Generations</a:t>
            </a:r>
            <a:endParaRPr/>
          </a:p>
        </p:txBody>
      </p:sp>
      <p:sp>
        <p:nvSpPr>
          <p:cNvPr id="271" name="Google Shape;271;g18ba566f54f_0_17"/>
          <p:cNvSpPr txBox="1"/>
          <p:nvPr/>
        </p:nvSpPr>
        <p:spPr>
          <a:xfrm>
            <a:off x="1205025" y="2057425"/>
            <a:ext cx="822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User code can only allocate in Gen0 or the LOH (large objects).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GC can allocate in Gen1 (from Gen0) and Gen2 (from Gen1).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875820a19a_0_1261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/>
              <a:t>Generations</a:t>
            </a:r>
            <a:endParaRPr/>
          </a:p>
        </p:txBody>
      </p:sp>
      <p:pic>
        <p:nvPicPr>
          <p:cNvPr id="277" name="Google Shape;277;g1875820a19a_0_1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63" y="1586300"/>
            <a:ext cx="11525276" cy="37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8ba566f54f_0_9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/>
              <a:t>Garbage Collections</a:t>
            </a:r>
            <a:endParaRPr/>
          </a:p>
        </p:txBody>
      </p:sp>
      <p:pic>
        <p:nvPicPr>
          <p:cNvPr id="283" name="Google Shape;283;g18ba566f54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1218012"/>
            <a:ext cx="821055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875820a19a_0_1233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/>
              <a:t>BenchmarkDotNet</a:t>
            </a:r>
            <a:endParaRPr/>
          </a:p>
        </p:txBody>
      </p:sp>
      <p:sp>
        <p:nvSpPr>
          <p:cNvPr id="289" name="Google Shape;289;g1875820a19a_0_1233"/>
          <p:cNvSpPr txBox="1"/>
          <p:nvPr/>
        </p:nvSpPr>
        <p:spPr>
          <a:xfrm>
            <a:off x="1044025" y="2129075"/>
            <a:ext cx="844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.NET library to track performance and visualize results</a:t>
            </a:r>
            <a:endParaRPr sz="2000"/>
          </a:p>
        </p:txBody>
      </p:sp>
      <p:pic>
        <p:nvPicPr>
          <p:cNvPr id="290" name="Google Shape;290;g1875820a19a_0_1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825" y="1298075"/>
            <a:ext cx="3123999" cy="14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875820a19a_0_1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475" y="3260175"/>
            <a:ext cx="9977050" cy="27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bc92b0efd_0_23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High-performance logging</a:t>
            </a:r>
            <a:endParaRPr/>
          </a:p>
        </p:txBody>
      </p:sp>
      <p:sp>
        <p:nvSpPr>
          <p:cNvPr id="297" name="Google Shape;297;g16bc92b0efd_0_23"/>
          <p:cNvSpPr txBox="1"/>
          <p:nvPr/>
        </p:nvSpPr>
        <p:spPr>
          <a:xfrm>
            <a:off x="838200" y="1950175"/>
            <a:ext cx="886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Logger extension methods (e.g. LogError) require boxing value types.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LoggerMessage pattern avoids boxing by using static Action fields and extension methods with strongly typed parameters.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bc92b0efd_0_29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ArrayPool&lt;T&gt;</a:t>
            </a:r>
            <a:endParaRPr/>
          </a:p>
        </p:txBody>
      </p:sp>
      <p:sp>
        <p:nvSpPr>
          <p:cNvPr id="303" name="Google Shape;303;g16bc92b0efd_0_29"/>
          <p:cNvSpPr txBox="1"/>
          <p:nvPr/>
        </p:nvSpPr>
        <p:spPr>
          <a:xfrm>
            <a:off x="838200" y="1950175"/>
            <a:ext cx="886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High-performance pool of reusable managed arrays.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In an scenario with many arrays we can reuse the pool to avoid new allocations.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ba566f54f_0_30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Span&lt;T&gt;</a:t>
            </a:r>
            <a:endParaRPr/>
          </a:p>
        </p:txBody>
      </p:sp>
      <p:sp>
        <p:nvSpPr>
          <p:cNvPr id="309" name="Google Shape;309;g18ba566f54f_0_30"/>
          <p:cNvSpPr txBox="1"/>
          <p:nvPr/>
        </p:nvSpPr>
        <p:spPr>
          <a:xfrm>
            <a:off x="838200" y="1950175"/>
            <a:ext cx="886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R</a:t>
            </a:r>
            <a:r>
              <a:rPr lang="es-ES" sz="2000"/>
              <a:t>epresents a contiguous region of arbitrary memory.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ES" sz="2000"/>
              <a:t>They can refer to data on the heap, on the stack using stackalloc and also unmanaged memory.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ba566f54f_0_54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System.Threading.Channels</a:t>
            </a:r>
            <a:endParaRPr/>
          </a:p>
        </p:txBody>
      </p:sp>
      <p:sp>
        <p:nvSpPr>
          <p:cNvPr id="315" name="Google Shape;315;g18ba566f54f_0_54"/>
          <p:cNvSpPr txBox="1"/>
          <p:nvPr/>
        </p:nvSpPr>
        <p:spPr>
          <a:xfrm>
            <a:off x="1013850" y="1987825"/>
            <a:ext cx="10164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highlight>
                  <a:srgbClr val="FFFFFF"/>
                </a:highlight>
              </a:rPr>
              <a:t>A channel is a data structure use to pass data between producers and consumers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  <a:highlight>
                  <a:srgbClr val="FFFFFF"/>
                </a:highlight>
              </a:rPr>
              <a:t>Simple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  <a:highlight>
                  <a:srgbClr val="FFFFFF"/>
                </a:highlight>
              </a:rPr>
              <a:t>Thread-safe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  <a:highlight>
                  <a:srgbClr val="FFFFFF"/>
                </a:highlight>
              </a:rPr>
              <a:t>Asynchronous, no synchronously-blocking APIs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16" name="Google Shape;316;g18ba566f54f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488" y="4137000"/>
            <a:ext cx="5061025" cy="20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ba566f54f_0_48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System.IO.Pipelines</a:t>
            </a:r>
            <a:endParaRPr/>
          </a:p>
        </p:txBody>
      </p:sp>
      <p:sp>
        <p:nvSpPr>
          <p:cNvPr id="322" name="Google Shape;322;g18ba566f54f_0_48"/>
          <p:cNvSpPr txBox="1"/>
          <p:nvPr/>
        </p:nvSpPr>
        <p:spPr>
          <a:xfrm>
            <a:off x="838200" y="1950175"/>
            <a:ext cx="886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Make high performance IO code easier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ba566f54f_0_60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Conclusiones</a:t>
            </a:r>
            <a:endParaRPr/>
          </a:p>
        </p:txBody>
      </p:sp>
      <p:sp>
        <p:nvSpPr>
          <p:cNvPr id="329" name="Google Shape;329;g18ba566f54f_0_60"/>
          <p:cNvSpPr txBox="1"/>
          <p:nvPr/>
        </p:nvSpPr>
        <p:spPr>
          <a:xfrm>
            <a:off x="838200" y="1950175"/>
            <a:ext cx="974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No sacrifiques legibilidad por rendimiento si no es estrictamente necesario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Medir, optimizar y medir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75820a19a_0_1112"/>
          <p:cNvSpPr txBox="1"/>
          <p:nvPr>
            <p:ph type="title"/>
          </p:nvPr>
        </p:nvSpPr>
        <p:spPr>
          <a:xfrm>
            <a:off x="4523933" y="2843200"/>
            <a:ext cx="24075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 sz="8000"/>
              <a:t>Q&amp;A</a:t>
            </a:r>
            <a:endParaRPr sz="8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545" y="0"/>
            <a:ext cx="6046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"/>
          <p:cNvSpPr txBox="1"/>
          <p:nvPr/>
        </p:nvSpPr>
        <p:spPr>
          <a:xfrm rot="-406292">
            <a:off x="1386889" y="4518553"/>
            <a:ext cx="4541581" cy="120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Quattrocento Sans"/>
              <a:buNone/>
            </a:pPr>
            <a:r>
              <a:rPr b="1" i="0" lang="es-ES" sz="7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</a:t>
            </a:r>
            <a:r>
              <a:rPr b="1" lang="es-ES" sz="7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'</a:t>
            </a:r>
            <a:r>
              <a:rPr b="1" i="0" lang="es-ES" sz="7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endParaRPr b="1" i="0" sz="7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6" name="Google Shape;346;p7"/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attrocento Sans"/>
              <a:buNone/>
            </a:pPr>
            <a:r>
              <a:rPr b="0" i="0" lang="es-ES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More information: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attrocento Sans"/>
              <a:buNone/>
            </a:pPr>
            <a:r>
              <a:rPr b="0" i="0" lang="es-ES" sz="2000" u="sng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info@netcoreconf.com</a:t>
            </a:r>
            <a:endParaRPr b="0" i="0" sz="2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attrocento Sans"/>
              <a:buNone/>
            </a:pPr>
            <a:r>
              <a:rPr b="0" i="0" lang="es-ES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@Netcoreconf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attrocento Sans"/>
              <a:buNone/>
            </a:pPr>
            <a:r>
              <a:rPr b="0" i="0" lang="es-ES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Visit</a:t>
            </a:r>
            <a:r>
              <a:rPr lang="es-ES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on</a:t>
            </a:r>
            <a:r>
              <a:rPr b="0" i="0" lang="es-ES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attrocento Sans"/>
              <a:buNone/>
            </a:pPr>
            <a:r>
              <a:rPr b="0" i="0" lang="es-ES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netcoreconf.com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1875820a19a_0_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398" y="4839267"/>
            <a:ext cx="575267" cy="57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875820a19a_0_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400" y="4350733"/>
            <a:ext cx="575267" cy="48853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875820a19a_0_504"/>
          <p:cNvSpPr txBox="1"/>
          <p:nvPr/>
        </p:nvSpPr>
        <p:spPr>
          <a:xfrm>
            <a:off x="5751467" y="4307600"/>
            <a:ext cx="132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mknet3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875820a19a_0_504"/>
          <p:cNvSpPr txBox="1"/>
          <p:nvPr/>
        </p:nvSpPr>
        <p:spPr>
          <a:xfrm>
            <a:off x="5751467" y="4839500"/>
            <a:ext cx="210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@mknet_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875820a19a_0_504"/>
          <p:cNvSpPr txBox="1"/>
          <p:nvPr/>
        </p:nvSpPr>
        <p:spPr>
          <a:xfrm>
            <a:off x="5115400" y="1361867"/>
            <a:ext cx="6281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500">
                <a:latin typeface="Calibri"/>
                <a:ea typeface="Calibri"/>
                <a:cs typeface="Calibri"/>
                <a:sym typeface="Calibri"/>
              </a:rPr>
              <a:t>Manuel Cañete</a:t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875820a19a_0_504"/>
          <p:cNvSpPr txBox="1"/>
          <p:nvPr/>
        </p:nvSpPr>
        <p:spPr>
          <a:xfrm>
            <a:off x="5115400" y="2613900"/>
            <a:ext cx="581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387350" lvl="0" marL="6096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➢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SRE / Platform engineer at Docplanner Tech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1875820a19a_0_504"/>
          <p:cNvPicPr preferRelativeResize="0"/>
          <p:nvPr/>
        </p:nvPicPr>
        <p:blipFill rotWithShape="1">
          <a:blip r:embed="rId5">
            <a:alphaModFix/>
          </a:blip>
          <a:srcRect b="0" l="3407" r="45043" t="5078"/>
          <a:stretch/>
        </p:blipFill>
        <p:spPr>
          <a:xfrm>
            <a:off x="1123625" y="1872725"/>
            <a:ext cx="2479726" cy="34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875820a19a_0_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00" y="1702325"/>
            <a:ext cx="2691775" cy="351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875820a19a_0_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398" y="4839267"/>
            <a:ext cx="575267" cy="57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875820a19a_0_5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400" y="4350733"/>
            <a:ext cx="575267" cy="48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875820a19a_0_5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6468" y="3821633"/>
            <a:ext cx="1546733" cy="1546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875820a19a_0_514"/>
          <p:cNvSpPr txBox="1"/>
          <p:nvPr/>
        </p:nvSpPr>
        <p:spPr>
          <a:xfrm>
            <a:off x="5751467" y="4307600"/>
            <a:ext cx="132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JorTurFer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875820a19a_0_514"/>
          <p:cNvSpPr txBox="1"/>
          <p:nvPr/>
        </p:nvSpPr>
        <p:spPr>
          <a:xfrm>
            <a:off x="5751467" y="4839500"/>
            <a:ext cx="210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@JorgeTurrado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875820a19a_0_514"/>
          <p:cNvSpPr txBox="1"/>
          <p:nvPr/>
        </p:nvSpPr>
        <p:spPr>
          <a:xfrm>
            <a:off x="5115400" y="1361867"/>
            <a:ext cx="6281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500">
                <a:latin typeface="Calibri"/>
                <a:ea typeface="Calibri"/>
                <a:cs typeface="Calibri"/>
                <a:sym typeface="Calibri"/>
              </a:rPr>
              <a:t>Jorge Turrado</a:t>
            </a:r>
            <a:endParaRPr b="1"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875820a19a_0_514"/>
          <p:cNvSpPr txBox="1"/>
          <p:nvPr/>
        </p:nvSpPr>
        <p:spPr>
          <a:xfrm>
            <a:off x="5115400" y="2504467"/>
            <a:ext cx="58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387350" lvl="0" marL="6096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➢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SRE Expert at SCRM Lidl International Hub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6096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➢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Microsoft MVP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6096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➢"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KEDA Maintainer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75820a19a_0_721"/>
          <p:cNvSpPr/>
          <p:nvPr/>
        </p:nvSpPr>
        <p:spPr>
          <a:xfrm>
            <a:off x="547433" y="1400322"/>
            <a:ext cx="720000" cy="61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82079"/>
          </a:solidFill>
          <a:ln cap="flat" cmpd="sng" w="12700">
            <a:solidFill>
              <a:srgbClr val="6820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500"/>
          </a:p>
        </p:txBody>
      </p:sp>
      <p:sp>
        <p:nvSpPr>
          <p:cNvPr id="224" name="Google Shape;224;g1875820a19a_0_721"/>
          <p:cNvSpPr txBox="1"/>
          <p:nvPr/>
        </p:nvSpPr>
        <p:spPr>
          <a:xfrm>
            <a:off x="1388150" y="1475500"/>
            <a:ext cx="48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Garbage Collector</a:t>
            </a:r>
            <a:endParaRPr sz="1500"/>
          </a:p>
        </p:txBody>
      </p:sp>
      <p:sp>
        <p:nvSpPr>
          <p:cNvPr id="225" name="Google Shape;225;g1875820a19a_0_721"/>
          <p:cNvSpPr/>
          <p:nvPr/>
        </p:nvSpPr>
        <p:spPr>
          <a:xfrm>
            <a:off x="547433" y="2286648"/>
            <a:ext cx="720000" cy="61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82079"/>
          </a:solidFill>
          <a:ln cap="flat" cmpd="sng" w="12700">
            <a:solidFill>
              <a:srgbClr val="6820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500"/>
          </a:p>
        </p:txBody>
      </p:sp>
      <p:sp>
        <p:nvSpPr>
          <p:cNvPr id="226" name="Google Shape;226;g1875820a19a_0_721"/>
          <p:cNvSpPr txBox="1"/>
          <p:nvPr/>
        </p:nvSpPr>
        <p:spPr>
          <a:xfrm>
            <a:off x="1388139" y="2361815"/>
            <a:ext cx="42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BenchmarkDotNet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875820a19a_0_721"/>
          <p:cNvSpPr txBox="1"/>
          <p:nvPr/>
        </p:nvSpPr>
        <p:spPr>
          <a:xfrm>
            <a:off x="1157038" y="115967"/>
            <a:ext cx="22368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b="1"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500"/>
          </a:p>
        </p:txBody>
      </p:sp>
      <p:sp>
        <p:nvSpPr>
          <p:cNvPr id="228" name="Google Shape;228;g1875820a19a_0_721"/>
          <p:cNvSpPr/>
          <p:nvPr/>
        </p:nvSpPr>
        <p:spPr>
          <a:xfrm>
            <a:off x="547433" y="3172973"/>
            <a:ext cx="720000" cy="61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82079"/>
          </a:solidFill>
          <a:ln cap="flat" cmpd="sng" w="12700">
            <a:solidFill>
              <a:srgbClr val="6820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500"/>
          </a:p>
        </p:txBody>
      </p:sp>
      <p:sp>
        <p:nvSpPr>
          <p:cNvPr id="229" name="Google Shape;229;g1875820a19a_0_721"/>
          <p:cNvSpPr txBox="1"/>
          <p:nvPr/>
        </p:nvSpPr>
        <p:spPr>
          <a:xfrm>
            <a:off x="1388139" y="3248140"/>
            <a:ext cx="42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ArrayPool&lt;T&gt;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875820a19a_0_721"/>
          <p:cNvSpPr/>
          <p:nvPr/>
        </p:nvSpPr>
        <p:spPr>
          <a:xfrm>
            <a:off x="547433" y="4059298"/>
            <a:ext cx="720000" cy="61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82079"/>
          </a:solidFill>
          <a:ln cap="flat" cmpd="sng" w="12700">
            <a:solidFill>
              <a:srgbClr val="6820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500"/>
          </a:p>
        </p:txBody>
      </p:sp>
      <p:sp>
        <p:nvSpPr>
          <p:cNvPr id="231" name="Google Shape;231;g1875820a19a_0_721"/>
          <p:cNvSpPr txBox="1"/>
          <p:nvPr/>
        </p:nvSpPr>
        <p:spPr>
          <a:xfrm>
            <a:off x="1388139" y="4134465"/>
            <a:ext cx="42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Span&lt;T&gt;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875820a19a_0_721"/>
          <p:cNvSpPr/>
          <p:nvPr/>
        </p:nvSpPr>
        <p:spPr>
          <a:xfrm>
            <a:off x="547433" y="4945623"/>
            <a:ext cx="720000" cy="61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82079"/>
          </a:solidFill>
          <a:ln cap="flat" cmpd="sng" w="12700">
            <a:solidFill>
              <a:srgbClr val="6820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500"/>
          </a:p>
        </p:txBody>
      </p:sp>
      <p:sp>
        <p:nvSpPr>
          <p:cNvPr id="233" name="Google Shape;233;g1875820a19a_0_721"/>
          <p:cNvSpPr txBox="1"/>
          <p:nvPr/>
        </p:nvSpPr>
        <p:spPr>
          <a:xfrm>
            <a:off x="1388139" y="5020790"/>
            <a:ext cx="42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Channels</a:t>
            </a:r>
            <a:endParaRPr sz="1500"/>
          </a:p>
        </p:txBody>
      </p:sp>
      <p:sp>
        <p:nvSpPr>
          <p:cNvPr id="234" name="Google Shape;234;g1875820a19a_0_721"/>
          <p:cNvSpPr/>
          <p:nvPr/>
        </p:nvSpPr>
        <p:spPr>
          <a:xfrm>
            <a:off x="519008" y="5831948"/>
            <a:ext cx="720000" cy="612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82079"/>
          </a:solidFill>
          <a:ln cap="flat" cmpd="sng" w="12700">
            <a:solidFill>
              <a:srgbClr val="6820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sz="1500"/>
          </a:p>
        </p:txBody>
      </p:sp>
      <p:sp>
        <p:nvSpPr>
          <p:cNvPr id="235" name="Google Shape;235;g1875820a19a_0_721"/>
          <p:cNvSpPr txBox="1"/>
          <p:nvPr/>
        </p:nvSpPr>
        <p:spPr>
          <a:xfrm>
            <a:off x="1359714" y="5907115"/>
            <a:ext cx="42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Pipelines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fdc286272_0_16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/>
              <a:t>Main concepts: Stack vs Heap</a:t>
            </a:r>
            <a:endParaRPr/>
          </a:p>
        </p:txBody>
      </p:sp>
      <p:graphicFrame>
        <p:nvGraphicFramePr>
          <p:cNvPr id="241" name="Google Shape;241;g18fdc286272_0_16"/>
          <p:cNvGraphicFramePr/>
          <p:nvPr/>
        </p:nvGraphicFramePr>
        <p:xfrm>
          <a:off x="952500" y="25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{1D635E77-3E91-42DC-B321-2AFCE1D3BA9A}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Stack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000"/>
                        <a:t>Heap</a:t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solidFill>
                            <a:schemeClr val="dk1"/>
                          </a:solidFill>
                        </a:rPr>
                        <a:t>LIFO data structure with fixed size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2000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es-ES" sz="2000">
                          <a:solidFill>
                            <a:schemeClr val="dk1"/>
                          </a:solidFill>
                        </a:rPr>
                        <a:t>ollection of memory segments unordered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solidFill>
                            <a:schemeClr val="dk1"/>
                          </a:solidFill>
                        </a:rPr>
                        <a:t>Its access is fast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solidFill>
                            <a:schemeClr val="dk1"/>
                          </a:solidFill>
                        </a:rPr>
                        <a:t>It is access is slow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solidFill>
                            <a:schemeClr val="dk1"/>
                          </a:solidFill>
                        </a:rPr>
                        <a:t>It stores value types</a:t>
                      </a:r>
                      <a:endParaRPr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2000">
                          <a:solidFill>
                            <a:schemeClr val="dk1"/>
                          </a:solidFill>
                        </a:rPr>
                        <a:t>It stores reference types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Each C# Thread has its own stack</a:t>
                      </a:r>
                      <a:endParaRPr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bc92b0efd_0_17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/>
              <a:t>Main concepts: Stack vs Heap</a:t>
            </a:r>
            <a:endParaRPr/>
          </a:p>
        </p:txBody>
      </p:sp>
      <p:pic>
        <p:nvPicPr>
          <p:cNvPr id="247" name="Google Shape;247;g16bc92b0ef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00" y="2037350"/>
            <a:ext cx="11887201" cy="292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fdc286272_0_5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/>
              <a:t>Main concepts: </a:t>
            </a:r>
            <a:r>
              <a:rPr lang="es-ES"/>
              <a:t>Boxing vs Unboxing</a:t>
            </a:r>
            <a:endParaRPr/>
          </a:p>
        </p:txBody>
      </p:sp>
      <p:sp>
        <p:nvSpPr>
          <p:cNvPr id="253" name="Google Shape;253;g18fdc286272_0_5"/>
          <p:cNvSpPr txBox="1"/>
          <p:nvPr/>
        </p:nvSpPr>
        <p:spPr>
          <a:xfrm>
            <a:off x="838200" y="1950175"/>
            <a:ext cx="8861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Boxing is the process of converting a value type to an object type and it is stored in the heap. This process is implicit.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Unboxing extracts the value type from the object.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Boxing / unboxing are expensive processes.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bc92b0efd_0_0"/>
          <p:cNvSpPr txBox="1"/>
          <p:nvPr>
            <p:ph type="title"/>
          </p:nvPr>
        </p:nvSpPr>
        <p:spPr>
          <a:xfrm>
            <a:off x="838200" y="126587"/>
            <a:ext cx="105156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61B64"/>
              </a:buClr>
              <a:buSzPts val="3600"/>
              <a:buFont typeface="Calibri"/>
              <a:buNone/>
            </a:pPr>
            <a:r>
              <a:rPr lang="es-ES"/>
              <a:t>Garbage Collector </a:t>
            </a:r>
            <a:endParaRPr/>
          </a:p>
        </p:txBody>
      </p:sp>
      <p:sp>
        <p:nvSpPr>
          <p:cNvPr id="259" name="Google Shape;259;g16bc92b0efd_0_0"/>
          <p:cNvSpPr txBox="1"/>
          <p:nvPr/>
        </p:nvSpPr>
        <p:spPr>
          <a:xfrm>
            <a:off x="838200" y="1950175"/>
            <a:ext cx="8861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GC manages the allocation and release of memory for an application.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It will always work on the managed Heap.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The fewer objects allocated on the heap the less work the garbage collector has to do.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2018-11-16T16:29:33Z</dcterms:created>
  <dc:creator>Manuel Sánchez</dc:creator>
</cp:coreProperties>
</file>